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6858000" cy="9906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17">
          <p15:clr>
            <a:srgbClr val="A4A3A4"/>
          </p15:clr>
        </p15:guide>
        <p15:guide id="2" orient="horz" pos="2802">
          <p15:clr>
            <a:srgbClr val="A4A3A4"/>
          </p15:clr>
        </p15:guide>
        <p15:guide id="3" orient="horz" pos="2848">
          <p15:clr>
            <a:srgbClr val="A4A3A4"/>
          </p15:clr>
        </p15:guide>
        <p15:guide id="4" pos="2160">
          <p15:clr>
            <a:srgbClr val="A4A3A4"/>
          </p15:clr>
        </p15:guide>
        <p15:guide id="5" pos="164">
          <p15:clr>
            <a:srgbClr val="A4A3A4"/>
          </p15:clr>
        </p15:guide>
        <p15:guide id="6" pos="12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8" userDrawn="1">
          <p15:clr>
            <a:srgbClr val="A4A3A4"/>
          </p15:clr>
        </p15:guide>
        <p15:guide id="2" pos="2013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21"/>
    <a:srgbClr val="FFFF99"/>
    <a:srgbClr val="FFFFCC"/>
    <a:srgbClr val="FFCCFF"/>
    <a:srgbClr val="F3B7B7"/>
    <a:srgbClr val="FF5353"/>
    <a:srgbClr val="FF6969"/>
    <a:srgbClr val="FF5050"/>
    <a:srgbClr val="CE3F30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8" autoAdjust="0"/>
    <p:restoredTop sz="94614" autoAdjust="0"/>
  </p:normalViewPr>
  <p:slideViewPr>
    <p:cSldViewPr>
      <p:cViewPr varScale="1">
        <p:scale>
          <a:sx n="76" d="100"/>
          <a:sy n="76" d="100"/>
        </p:scale>
        <p:origin x="1410" y="96"/>
      </p:cViewPr>
      <p:guideLst>
        <p:guide orient="horz" pos="4617"/>
        <p:guide orient="horz" pos="2802"/>
        <p:guide orient="horz" pos="2848"/>
        <p:guide pos="2160"/>
        <p:guide pos="164"/>
        <p:guide pos="12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96"/>
      </p:cViewPr>
      <p:guideLst>
        <p:guide orient="horz" pos="2998"/>
        <p:guide pos="2013"/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7824" cy="492124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l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2124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r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31393AF-2F65-4295-8855-F072ED65E3ED}" type="datetimeFigureOut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372602"/>
            <a:ext cx="2917824" cy="492124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l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2602"/>
            <a:ext cx="2919412" cy="492124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r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1907AC50-8536-4299-85BE-9A00A0CEDA6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6535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7824" cy="492124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l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2124"/>
          </a:xfrm>
          <a:prstGeom prst="rect">
            <a:avLst/>
          </a:prstGeom>
        </p:spPr>
        <p:txBody>
          <a:bodyPr vert="horz" lIns="90641" tIns="45319" rIns="90641" bIns="45319" rtlCol="0"/>
          <a:lstStyle>
            <a:lvl1pPr algn="r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9C2A502-AAD7-43FD-85D9-8590AD31AAC9}" type="datetimeFigureOut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1" tIns="45319" rIns="90641" bIns="45319" rtlCol="0" anchor="ctr"/>
          <a:lstStyle/>
          <a:p>
            <a:pPr lvl="0"/>
            <a:endParaRPr lang="ko-KR" altLang="en-US" noProof="0" dirty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689" y="4686301"/>
            <a:ext cx="5386387" cy="4438649"/>
          </a:xfrm>
          <a:prstGeom prst="rect">
            <a:avLst/>
          </a:prstGeom>
        </p:spPr>
        <p:txBody>
          <a:bodyPr vert="horz" lIns="90641" tIns="45319" rIns="90641" bIns="45319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2602"/>
            <a:ext cx="2917824" cy="492124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l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2602"/>
            <a:ext cx="2919412" cy="492124"/>
          </a:xfrm>
          <a:prstGeom prst="rect">
            <a:avLst/>
          </a:prstGeom>
        </p:spPr>
        <p:txBody>
          <a:bodyPr vert="horz" lIns="90641" tIns="45319" rIns="90641" bIns="45319" rtlCol="0" anchor="b"/>
          <a:lstStyle>
            <a:lvl1pPr algn="r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45D5979C-6E0B-4670-AD77-A44FE9455EB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01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87AF-6B9B-43E1-A5AF-2960F20C2E55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3C63-C8BD-4289-B847-830E405C93F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55D7-622D-4EF6-9AFB-18AFF3DB6481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E20C-9249-40DD-BF7F-5B32E4E8BB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3AF0-47CF-40D8-B1EC-D5DF5BC0895F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A2F4-94E1-4F26-BEC1-EFFA31D85FD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3"/>
          <p:cNvSpPr>
            <a:spLocks noChangeArrowheads="1"/>
          </p:cNvSpPr>
          <p:nvPr userDrawn="1"/>
        </p:nvSpPr>
        <p:spPr bwMode="auto">
          <a:xfrm>
            <a:off x="4357688" y="9732963"/>
            <a:ext cx="2500312" cy="17303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0" y="9732963"/>
            <a:ext cx="4357688" cy="17303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3C63-C8BD-4289-B847-830E405C93F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4614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5B99-2778-40EA-832A-B00BC2030003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5D75E-6FEC-468F-8D88-A83FD70EC4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EDA0-A771-4976-B086-BC8799CD9AAB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3B1F-EB72-4327-BD24-CB06874D9EF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2F43-FFA8-4C86-A771-8DBE4B043BD7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EA9F-2F60-4EBA-970B-4FA9B528CBB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F77E-B3B8-4634-9390-118CC1D21820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24D0-159C-4DC5-BAD8-288A86C2481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BE8D-8C92-4904-A6F6-2694A11F311E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78267-2C67-4BEF-A1D3-B5E5A3FB43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7832-0620-4BF2-B134-CAEEEEDD6730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1A940-2B18-4C82-9784-2B712456DAD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47D2-5A9F-4F02-9844-0A46CDB92A89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5C68-3518-4BD3-B975-8E0700DD9E4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1D32-84B2-4AC2-81F5-A94FA95880F0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606A-A074-440F-86D2-CC09C29468A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C77B00C-F658-4F84-A519-C021E3A72B80}" type="datetime1">
              <a:rPr lang="ko-KR" altLang="en-US"/>
              <a:pPr>
                <a:defRPr/>
              </a:pPr>
              <a:t>2017-05-23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4357688" y="9732963"/>
            <a:ext cx="2500312" cy="17303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9732963"/>
            <a:ext cx="4357688" cy="17303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57800" y="956945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903BF0-CE2D-4100-8996-F6FF25E3C0C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027"/>
          <p:cNvSpPr txBox="1">
            <a:spLocks noChangeArrowheads="1"/>
          </p:cNvSpPr>
          <p:nvPr/>
        </p:nvSpPr>
        <p:spPr bwMode="auto">
          <a:xfrm>
            <a:off x="1090389" y="560388"/>
            <a:ext cx="4714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ko-KR" altLang="en-US" sz="2200" b="1" dirty="0">
                <a:latin typeface="Book Antiqua" pitchFamily="18" charset="0"/>
                <a:ea typeface="+mn-ea"/>
              </a:rPr>
              <a:t>부스 참가 신청 및 </a:t>
            </a:r>
            <a:r>
              <a:rPr kumimoji="0" lang="ko-KR" altLang="en-US" sz="2200" b="1" dirty="0" smtClean="0">
                <a:latin typeface="Book Antiqua" pitchFamily="18" charset="0"/>
                <a:ea typeface="+mn-ea"/>
              </a:rPr>
              <a:t>계약서</a:t>
            </a:r>
            <a:endParaRPr kumimoji="0" lang="ko-KR" altLang="en-US" sz="2200" b="1" dirty="0">
              <a:latin typeface="Book Antiqua" pitchFamily="18" charset="0"/>
              <a:ea typeface="+mn-ea"/>
            </a:endParaRPr>
          </a:p>
        </p:txBody>
      </p:sp>
      <p:sp>
        <p:nvSpPr>
          <p:cNvPr id="22530" name="Text Box 1033"/>
          <p:cNvSpPr txBox="1">
            <a:spLocks noChangeArrowheads="1"/>
          </p:cNvSpPr>
          <p:nvPr/>
        </p:nvSpPr>
        <p:spPr bwMode="auto">
          <a:xfrm>
            <a:off x="214313" y="2141363"/>
            <a:ext cx="6429375" cy="261937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 1. </a:t>
            </a:r>
            <a:r>
              <a:rPr kumimoji="0" lang="ko-KR" altLang="en-US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신청자 </a:t>
            </a:r>
            <a:r>
              <a:rPr kumimoji="0" lang="en-US" altLang="ko-KR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(</a:t>
            </a:r>
            <a:r>
              <a:rPr kumimoji="0" lang="ko-KR" altLang="en-US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계약자</a:t>
            </a:r>
            <a:r>
              <a:rPr kumimoji="0" lang="en-US" altLang="ko-KR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)</a:t>
            </a:r>
            <a:endParaRPr kumimoji="0" lang="ko-KR" altLang="en-US" sz="1100" b="1" dirty="0">
              <a:solidFill>
                <a:schemeClr val="bg1"/>
              </a:solidFill>
              <a:latin typeface="Book Antiqua" pitchFamily="18" charset="0"/>
              <a:ea typeface="+mn-ea"/>
            </a:endParaRPr>
          </a:p>
        </p:txBody>
      </p:sp>
      <p:graphicFrame>
        <p:nvGraphicFramePr>
          <p:cNvPr id="22623" name="Group 95"/>
          <p:cNvGraphicFramePr>
            <a:graphicFrameLocks noGrp="1"/>
          </p:cNvGraphicFramePr>
          <p:nvPr>
            <p:extLst/>
          </p:nvPr>
        </p:nvGraphicFramePr>
        <p:xfrm>
          <a:off x="214313" y="2401276"/>
          <a:ext cx="6429375" cy="2057400"/>
        </p:xfrm>
        <a:graphic>
          <a:graphicData uri="http://schemas.openxmlformats.org/drawingml/2006/table">
            <a:tbl>
              <a:tblPr/>
              <a:tblGrid>
                <a:gridCol w="622300"/>
                <a:gridCol w="952500"/>
                <a:gridCol w="2714625"/>
                <a:gridCol w="742950"/>
                <a:gridCol w="1397000"/>
              </a:tblGrid>
              <a:tr h="2571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참가 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단체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단체명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일본어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대표자명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주소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                                                                 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우편번호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                   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성명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직책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e-mail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Mobile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3" name="Text Box 1089"/>
          <p:cNvSpPr txBox="1">
            <a:spLocks noChangeArrowheads="1"/>
          </p:cNvSpPr>
          <p:nvPr/>
        </p:nvSpPr>
        <p:spPr bwMode="auto">
          <a:xfrm>
            <a:off x="214313" y="4593356"/>
            <a:ext cx="6338887" cy="261937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 2. </a:t>
            </a:r>
            <a:r>
              <a:rPr kumimoji="0" lang="ko-KR" altLang="en-US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신청 내역</a:t>
            </a:r>
          </a:p>
        </p:txBody>
      </p:sp>
      <p:graphicFrame>
        <p:nvGraphicFramePr>
          <p:cNvPr id="66626" name="Group 1090"/>
          <p:cNvGraphicFramePr>
            <a:graphicFrameLocks noGrp="1"/>
          </p:cNvGraphicFramePr>
          <p:nvPr>
            <p:extLst/>
          </p:nvPr>
        </p:nvGraphicFramePr>
        <p:xfrm>
          <a:off x="214313" y="4881389"/>
          <a:ext cx="6415087" cy="1324644"/>
        </p:xfrm>
        <a:graphic>
          <a:graphicData uri="http://schemas.openxmlformats.org/drawingml/2006/table">
            <a:tbl>
              <a:tblPr/>
              <a:tblGrid>
                <a:gridCol w="1778000"/>
                <a:gridCol w="1293812"/>
                <a:gridCol w="1714500"/>
                <a:gridCol w="1628775"/>
              </a:tblGrid>
              <a:tr h="20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내역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금액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단가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(VAT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별도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 부스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(3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×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옥타곤부스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￦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800,000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 부스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en-US" altLang="ja-JP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×6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옥타곤부스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 horzOverflow="overflow"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￦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,300,000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2091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VAT 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소계의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10%)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한국내 지불에 한함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합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  <p:sp>
        <p:nvSpPr>
          <p:cNvPr id="22604" name="TextBox 11"/>
          <p:cNvSpPr txBox="1">
            <a:spLocks noChangeArrowheads="1"/>
          </p:cNvSpPr>
          <p:nvPr/>
        </p:nvSpPr>
        <p:spPr bwMode="auto">
          <a:xfrm>
            <a:off x="285750" y="1784648"/>
            <a:ext cx="638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900" b="1" dirty="0" smtClean="0">
                <a:latin typeface="Book Antiqua" pitchFamily="18" charset="0"/>
                <a:ea typeface="+mn-ea"/>
              </a:rPr>
              <a:t>부스 </a:t>
            </a:r>
            <a:r>
              <a:rPr lang="ko-KR" altLang="en-US" sz="900" b="1" dirty="0">
                <a:latin typeface="Book Antiqua" pitchFamily="18" charset="0"/>
                <a:ea typeface="+mn-ea"/>
              </a:rPr>
              <a:t>참가 신청서 및 계약서를 작성하신 후</a:t>
            </a:r>
            <a:r>
              <a:rPr lang="en-US" altLang="ko-KR" sz="900" b="1" dirty="0">
                <a:latin typeface="Book Antiqua" pitchFamily="18" charset="0"/>
                <a:ea typeface="+mn-ea"/>
              </a:rPr>
              <a:t>, </a:t>
            </a:r>
            <a:r>
              <a:rPr lang="ko-KR" altLang="en-US" sz="900" b="1" dirty="0" smtClean="0">
                <a:latin typeface="Book Antiqua" pitchFamily="18" charset="0"/>
                <a:ea typeface="+mn-ea"/>
              </a:rPr>
              <a:t>한일축제한마당 </a:t>
            </a:r>
            <a:r>
              <a:rPr lang="en-US" altLang="ko-KR" sz="900" b="1" dirty="0" smtClean="0">
                <a:latin typeface="Book Antiqua" pitchFamily="18" charset="0"/>
                <a:ea typeface="+mn-ea"/>
              </a:rPr>
              <a:t>2016 </a:t>
            </a:r>
            <a:r>
              <a:rPr lang="ko-KR" altLang="en-US" sz="900" b="1" dirty="0" smtClean="0">
                <a:latin typeface="Book Antiqua" pitchFamily="18" charset="0"/>
                <a:ea typeface="+mn-ea"/>
              </a:rPr>
              <a:t>위원회으로 메일을 보내 주십시오</a:t>
            </a:r>
            <a:r>
              <a:rPr lang="en-US" altLang="ko-KR" sz="900" b="1" dirty="0" smtClean="0">
                <a:latin typeface="Book Antiqua" pitchFamily="18" charset="0"/>
                <a:ea typeface="+mn-ea"/>
              </a:rPr>
              <a:t>.</a:t>
            </a:r>
          </a:p>
          <a:p>
            <a:r>
              <a:rPr lang="ko-KR" altLang="en-US" sz="900" b="1" u="sng" dirty="0" smtClean="0">
                <a:solidFill>
                  <a:srgbClr val="FF0000"/>
                </a:solidFill>
                <a:latin typeface="Book Antiqua" pitchFamily="18" charset="0"/>
                <a:ea typeface="+mn-ea"/>
              </a:rPr>
              <a:t>아래의 단체명이 정식명칭으로서 향후 </a:t>
            </a:r>
            <a:r>
              <a:rPr lang="ko-KR" altLang="en-US" sz="900" b="1" u="sng" dirty="0">
                <a:solidFill>
                  <a:srgbClr val="FF0000"/>
                </a:solidFill>
                <a:latin typeface="Book Antiqua" pitchFamily="18" charset="0"/>
                <a:ea typeface="+mn-ea"/>
              </a:rPr>
              <a:t>각종 </a:t>
            </a:r>
            <a:r>
              <a:rPr lang="ko-KR" altLang="en-US" sz="900" b="1" u="sng" dirty="0" smtClean="0">
                <a:solidFill>
                  <a:srgbClr val="FF0000"/>
                </a:solidFill>
                <a:latin typeface="Book Antiqua" pitchFamily="18" charset="0"/>
                <a:ea typeface="+mn-ea"/>
              </a:rPr>
              <a:t>인쇄물 및 당일 부스 간판 </a:t>
            </a:r>
            <a:r>
              <a:rPr lang="ko-KR" altLang="en-US" sz="900" b="1" u="sng" dirty="0">
                <a:solidFill>
                  <a:srgbClr val="FF0000"/>
                </a:solidFill>
                <a:latin typeface="Book Antiqua" pitchFamily="18" charset="0"/>
                <a:ea typeface="+mn-ea"/>
              </a:rPr>
              <a:t>등에 </a:t>
            </a:r>
            <a:r>
              <a:rPr lang="ko-KR" altLang="en-US" sz="900" b="1" u="sng" dirty="0" smtClean="0">
                <a:solidFill>
                  <a:srgbClr val="FF0000"/>
                </a:solidFill>
                <a:latin typeface="Book Antiqua" pitchFamily="18" charset="0"/>
                <a:ea typeface="+mn-ea"/>
              </a:rPr>
              <a:t>사용되므로 정확하게 </a:t>
            </a:r>
            <a:r>
              <a:rPr lang="ko-KR" altLang="en-US" sz="900" b="1" u="sng" dirty="0">
                <a:solidFill>
                  <a:srgbClr val="FF0000"/>
                </a:solidFill>
                <a:latin typeface="Book Antiqua" pitchFamily="18" charset="0"/>
                <a:ea typeface="+mn-ea"/>
              </a:rPr>
              <a:t>기입해 주십시오</a:t>
            </a:r>
            <a:r>
              <a:rPr lang="en-US" altLang="ko-KR" sz="900" b="1" dirty="0">
                <a:solidFill>
                  <a:srgbClr val="FF0000"/>
                </a:solidFill>
                <a:latin typeface="Book Antiqua" pitchFamily="18" charset="0"/>
                <a:ea typeface="+mn-ea"/>
              </a:rPr>
              <a:t>.</a:t>
            </a:r>
            <a:endParaRPr lang="ko-KR" altLang="en-US" sz="900" b="1" dirty="0">
              <a:solidFill>
                <a:srgbClr val="FF0000"/>
              </a:solidFill>
              <a:latin typeface="Book Antiqua" pitchFamily="18" charset="0"/>
              <a:ea typeface="+mn-ea"/>
            </a:endParaRPr>
          </a:p>
        </p:txBody>
      </p:sp>
      <p:sp>
        <p:nvSpPr>
          <p:cNvPr id="22605" name="직사각형 13"/>
          <p:cNvSpPr>
            <a:spLocks noChangeArrowheads="1"/>
          </p:cNvSpPr>
          <p:nvPr/>
        </p:nvSpPr>
        <p:spPr bwMode="auto">
          <a:xfrm>
            <a:off x="1916832" y="276225"/>
            <a:ext cx="29606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1500" b="1" dirty="0" smtClean="0">
                <a:solidFill>
                  <a:srgbClr val="7F7F7F"/>
                </a:solidFill>
                <a:latin typeface="Book Antiqua" pitchFamily="18" charset="0"/>
                <a:ea typeface="+mn-ea"/>
              </a:rPr>
              <a:t>한일축제한마당 </a:t>
            </a:r>
            <a:r>
              <a:rPr lang="en-US" altLang="ko-KR" sz="1500" b="1" dirty="0" smtClean="0">
                <a:solidFill>
                  <a:srgbClr val="7F7F7F"/>
                </a:solidFill>
                <a:latin typeface="Book Antiqua" pitchFamily="18" charset="0"/>
                <a:ea typeface="+mn-ea"/>
              </a:rPr>
              <a:t>2017</a:t>
            </a:r>
            <a:r>
              <a:rPr lang="en-US" altLang="ko-KR" sz="1500" b="1" dirty="0" smtClean="0">
                <a:solidFill>
                  <a:srgbClr val="FFFF00"/>
                </a:solidFill>
                <a:latin typeface="Book Antiqua" pitchFamily="18" charset="0"/>
                <a:ea typeface="+mn-ea"/>
              </a:rPr>
              <a:t> </a:t>
            </a:r>
            <a:r>
              <a:rPr lang="en-US" altLang="ko-KR" sz="1500" b="1" dirty="0" smtClean="0">
                <a:solidFill>
                  <a:srgbClr val="7F7F7F"/>
                </a:solidFill>
                <a:latin typeface="Book Antiqua" pitchFamily="18" charset="0"/>
                <a:ea typeface="+mn-ea"/>
              </a:rPr>
              <a:t>in </a:t>
            </a:r>
            <a:r>
              <a:rPr lang="en-US" altLang="ko-KR" sz="1500" b="1" dirty="0">
                <a:solidFill>
                  <a:srgbClr val="7F7F7F"/>
                </a:solidFill>
                <a:latin typeface="Book Antiqua" pitchFamily="18" charset="0"/>
                <a:ea typeface="+mn-ea"/>
              </a:rPr>
              <a:t>Seoul</a:t>
            </a:r>
            <a:endParaRPr lang="ko-KR" altLang="en-US" sz="1500" b="1" dirty="0">
              <a:solidFill>
                <a:srgbClr val="7F7F7F"/>
              </a:solidFill>
              <a:latin typeface="Book Antiqua" pitchFamily="18" charset="0"/>
              <a:ea typeface="+mn-ea"/>
            </a:endParaRPr>
          </a:p>
        </p:txBody>
      </p:sp>
      <p:graphicFrame>
        <p:nvGraphicFramePr>
          <p:cNvPr id="22632" name="Group 104"/>
          <p:cNvGraphicFramePr>
            <a:graphicFrameLocks noGrp="1"/>
          </p:cNvGraphicFramePr>
          <p:nvPr>
            <p:extLst/>
          </p:nvPr>
        </p:nvGraphicFramePr>
        <p:xfrm>
          <a:off x="212725" y="6628208"/>
          <a:ext cx="6415088" cy="1781176"/>
        </p:xfrm>
        <a:graphic>
          <a:graphicData uri="http://schemas.openxmlformats.org/drawingml/2006/table">
            <a:tbl>
              <a:tblPr/>
              <a:tblGrid>
                <a:gridCol w="6415088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 홍보 개요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가능한 한 자세하게 기입해 주십시오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부스에서 물품판매 여부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물품판매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유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물품판매를 할 경우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아래에 판매 내역을 상세하게 기입해 주십시오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20" name="Text Box 1089"/>
          <p:cNvSpPr txBox="1">
            <a:spLocks noChangeArrowheads="1"/>
          </p:cNvSpPr>
          <p:nvPr/>
        </p:nvSpPr>
        <p:spPr bwMode="auto">
          <a:xfrm>
            <a:off x="211138" y="6293246"/>
            <a:ext cx="6338887" cy="261937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 3.</a:t>
            </a:r>
            <a:r>
              <a:rPr kumimoji="0" lang="ja-JP" altLang="en-US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 </a:t>
            </a:r>
            <a:r>
              <a:rPr kumimoji="0" lang="ko-KR" altLang="en-US" sz="1100" b="1" dirty="0" smtClean="0">
                <a:solidFill>
                  <a:schemeClr val="bg1"/>
                </a:solidFill>
                <a:latin typeface="Book Antiqua" pitchFamily="18" charset="0"/>
                <a:ea typeface="+mn-ea"/>
              </a:rPr>
              <a:t>부스 </a:t>
            </a:r>
            <a:r>
              <a:rPr kumimoji="0" lang="ko-KR" altLang="en-US" sz="1100" b="1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상세내용</a:t>
            </a:r>
          </a:p>
        </p:txBody>
      </p:sp>
      <p:sp>
        <p:nvSpPr>
          <p:cNvPr id="18" name="Rectangle 266"/>
          <p:cNvSpPr>
            <a:spLocks noChangeArrowheads="1"/>
          </p:cNvSpPr>
          <p:nvPr/>
        </p:nvSpPr>
        <p:spPr bwMode="auto">
          <a:xfrm>
            <a:off x="476672" y="991553"/>
            <a:ext cx="5881266" cy="81047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200"/>
              </a:spcBef>
              <a:defRPr/>
            </a:pPr>
            <a:r>
              <a:rPr lang="ko-KR" altLang="en-US" sz="800" b="1" dirty="0" smtClean="0">
                <a:latin typeface="+mj-ea"/>
                <a:ea typeface="+mj-ea"/>
              </a:rPr>
              <a:t>한일축제한마당 </a:t>
            </a:r>
            <a:r>
              <a:rPr lang="en-US" altLang="ko-KR" sz="800" b="1" dirty="0" smtClean="0">
                <a:latin typeface="+mj-ea"/>
                <a:ea typeface="+mj-ea"/>
              </a:rPr>
              <a:t>2017  in </a:t>
            </a:r>
            <a:r>
              <a:rPr lang="en-US" altLang="ko-KR" sz="800" b="1" dirty="0">
                <a:latin typeface="+mj-ea"/>
                <a:ea typeface="+mj-ea"/>
              </a:rPr>
              <a:t>Seoul </a:t>
            </a:r>
            <a:r>
              <a:rPr lang="ko-KR" altLang="en-US" sz="800" b="1" dirty="0" smtClean="0">
                <a:latin typeface="+mj-ea"/>
                <a:ea typeface="+mj-ea"/>
              </a:rPr>
              <a:t>운영위원회 </a:t>
            </a:r>
            <a:r>
              <a:rPr lang="en-US" altLang="ko-KR" sz="800" b="1" dirty="0" smtClean="0">
                <a:latin typeface="+mj-ea"/>
                <a:ea typeface="+mj-ea"/>
              </a:rPr>
              <a:t>(</a:t>
            </a:r>
            <a:r>
              <a:rPr lang="ko-KR" altLang="en-US" sz="800" b="1" dirty="0" smtClean="0">
                <a:latin typeface="+mj-ea"/>
                <a:ea typeface="+mj-ea"/>
              </a:rPr>
              <a:t>한국</a:t>
            </a:r>
            <a:r>
              <a:rPr lang="en-US" altLang="ko-KR" sz="800" b="1" dirty="0" smtClean="0">
                <a:latin typeface="+mj-ea"/>
                <a:ea typeface="+mj-ea"/>
              </a:rPr>
              <a:t>)</a:t>
            </a:r>
          </a:p>
          <a:p>
            <a:pPr>
              <a:spcBef>
                <a:spcPts val="200"/>
              </a:spcBef>
              <a:defRPr/>
            </a:pPr>
            <a:endParaRPr lang="en-US" altLang="ko-KR" sz="800" b="1" dirty="0">
              <a:latin typeface="+mj-ea"/>
              <a:ea typeface="+mj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800" dirty="0">
              <a:latin typeface="+mj-ea"/>
              <a:ea typeface="+mj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800" dirty="0" smtClean="0">
              <a:latin typeface="+mj-ea"/>
              <a:ea typeface="+mj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800" dirty="0">
              <a:latin typeface="+mj-ea"/>
              <a:ea typeface="+mj-ea"/>
            </a:endParaRPr>
          </a:p>
        </p:txBody>
      </p:sp>
      <p:sp>
        <p:nvSpPr>
          <p:cNvPr id="14" name="슬라이드 번호 개체 틀 91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9717740"/>
            <a:ext cx="1600200" cy="166741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 dirty="0">
                <a:latin typeface="Book Antiqua" pitchFamily="18" charset="0"/>
              </a:rPr>
              <a:t>6</a:t>
            </a:r>
            <a:endParaRPr lang="en-US" altLang="ko-KR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직사각형 18"/>
          <p:cNvSpPr>
            <a:spLocks noChangeArrowheads="1"/>
          </p:cNvSpPr>
          <p:nvPr/>
        </p:nvSpPr>
        <p:spPr bwMode="auto">
          <a:xfrm>
            <a:off x="3834680" y="1208584"/>
            <a:ext cx="2523258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  <a:spcBef>
                <a:spcPct val="20000"/>
              </a:spcBef>
            </a:pPr>
            <a:r>
              <a:rPr lang="en-US" altLang="ko-KR" sz="800" b="1" dirty="0" smtClean="0">
                <a:latin typeface="+mj-lt"/>
                <a:ea typeface="+mn-ea"/>
              </a:rPr>
              <a:t>[</a:t>
            </a:r>
            <a:r>
              <a:rPr lang="ko-KR" altLang="en-US" sz="800" b="1" dirty="0" smtClean="0">
                <a:latin typeface="+mj-lt"/>
                <a:ea typeface="+mn-ea"/>
              </a:rPr>
              <a:t>기업 </a:t>
            </a:r>
            <a:r>
              <a:rPr lang="en-US" altLang="ko-KR" sz="800" b="1" dirty="0" smtClean="0">
                <a:latin typeface="+mj-lt"/>
                <a:ea typeface="+mn-ea"/>
              </a:rPr>
              <a:t>/ </a:t>
            </a:r>
            <a:r>
              <a:rPr lang="ko-KR" altLang="en-US" sz="800" b="1" dirty="0" err="1" smtClean="0">
                <a:latin typeface="+mj-lt"/>
                <a:ea typeface="+mn-ea"/>
              </a:rPr>
              <a:t>푸드</a:t>
            </a:r>
            <a:r>
              <a:rPr lang="ko-KR" altLang="en-US" sz="800" b="1" dirty="0" smtClean="0">
                <a:latin typeface="+mj-lt"/>
                <a:ea typeface="+mn-ea"/>
              </a:rPr>
              <a:t> 부스</a:t>
            </a:r>
            <a:r>
              <a:rPr lang="en-US" altLang="ko-KR" sz="800" b="1" dirty="0" smtClean="0">
                <a:latin typeface="+mj-lt"/>
                <a:ea typeface="+mn-ea"/>
              </a:rPr>
              <a:t>]</a:t>
            </a:r>
            <a:r>
              <a:rPr lang="ja-JP" altLang="en-US" sz="800" b="1" dirty="0" smtClean="0">
                <a:latin typeface="+mj-lt"/>
                <a:ea typeface="+mn-ea"/>
              </a:rPr>
              <a:t>　 </a:t>
            </a:r>
            <a:r>
              <a:rPr lang="ko-KR" altLang="en-US" sz="800" dirty="0" smtClean="0">
                <a:latin typeface="+mj-lt"/>
                <a:ea typeface="+mn-ea"/>
              </a:rPr>
              <a:t>담당자</a:t>
            </a:r>
            <a:r>
              <a:rPr lang="ja-JP" altLang="en-US" sz="800" dirty="0" smtClean="0">
                <a:latin typeface="+mj-lt"/>
                <a:ea typeface="+mn-ea"/>
              </a:rPr>
              <a:t> </a:t>
            </a:r>
            <a:r>
              <a:rPr lang="ja-JP" altLang="en-US" sz="800" dirty="0">
                <a:latin typeface="+mj-lt"/>
                <a:ea typeface="+mn-ea"/>
              </a:rPr>
              <a:t>： </a:t>
            </a:r>
            <a:r>
              <a:rPr lang="ko-KR" altLang="en-US" sz="800" dirty="0" smtClean="0">
                <a:latin typeface="+mj-lt"/>
                <a:ea typeface="+mn-ea"/>
              </a:rPr>
              <a:t>안도 </a:t>
            </a:r>
            <a:r>
              <a:rPr lang="ko-KR" altLang="en-US" sz="800" dirty="0" err="1" smtClean="0">
                <a:latin typeface="+mj-lt"/>
                <a:ea typeface="+mn-ea"/>
              </a:rPr>
              <a:t>이사오</a:t>
            </a:r>
            <a:r>
              <a:rPr lang="en-US" altLang="ko-KR" sz="800" dirty="0" smtClean="0">
                <a:latin typeface="+mj-lt"/>
                <a:ea typeface="+mn-ea"/>
              </a:rPr>
              <a:t>       </a:t>
            </a:r>
            <a:endParaRPr lang="en-US" altLang="ko-KR" sz="800" dirty="0">
              <a:latin typeface="+mj-lt"/>
              <a:ea typeface="+mn-ea"/>
            </a:endParaRPr>
          </a:p>
          <a:p>
            <a:pPr>
              <a:lnSpc>
                <a:spcPts val="1100"/>
              </a:lnSpc>
            </a:pPr>
            <a:r>
              <a:rPr lang="pt-BR" altLang="ja-JP" sz="800" dirty="0">
                <a:latin typeface="+mj-lt"/>
                <a:ea typeface="+mn-ea"/>
              </a:rPr>
              <a:t>TEL </a:t>
            </a:r>
            <a:r>
              <a:rPr lang="ja-JP" altLang="pt-BR" sz="800" dirty="0">
                <a:latin typeface="+mj-lt"/>
                <a:ea typeface="+mn-ea"/>
              </a:rPr>
              <a:t>：  </a:t>
            </a:r>
            <a:r>
              <a:rPr lang="pt-BR" altLang="ja-JP" sz="800" dirty="0">
                <a:latin typeface="+mj-lt"/>
                <a:ea typeface="+mn-ea"/>
              </a:rPr>
              <a:t>010-8727-8178</a:t>
            </a:r>
            <a:br>
              <a:rPr lang="pt-BR" altLang="ja-JP" sz="800" dirty="0">
                <a:latin typeface="+mj-lt"/>
                <a:ea typeface="+mn-ea"/>
              </a:rPr>
            </a:br>
            <a:r>
              <a:rPr lang="pt-BR" altLang="ja-JP" sz="800" dirty="0">
                <a:latin typeface="+mj-lt"/>
                <a:ea typeface="+mn-ea"/>
              </a:rPr>
              <a:t>FAX </a:t>
            </a:r>
            <a:r>
              <a:rPr lang="ja-JP" altLang="pt-BR" sz="800" dirty="0">
                <a:latin typeface="+mj-lt"/>
                <a:ea typeface="+mn-ea"/>
              </a:rPr>
              <a:t>： </a:t>
            </a:r>
            <a:r>
              <a:rPr lang="pt-BR" altLang="ja-JP" sz="800" dirty="0" smtClean="0">
                <a:latin typeface="+mj-lt"/>
                <a:ea typeface="+mn-ea"/>
              </a:rPr>
              <a:t>02-702-7798</a:t>
            </a:r>
            <a:endParaRPr lang="pt-BR" altLang="ja-JP" sz="800" dirty="0">
              <a:latin typeface="+mj-lt"/>
              <a:ea typeface="+mn-ea"/>
            </a:endParaRPr>
          </a:p>
          <a:p>
            <a:pPr>
              <a:lnSpc>
                <a:spcPts val="1100"/>
              </a:lnSpc>
            </a:pPr>
            <a:r>
              <a:rPr lang="pt-BR" altLang="ja-JP" sz="800" dirty="0">
                <a:latin typeface="+mj-lt"/>
                <a:ea typeface="+mn-ea"/>
              </a:rPr>
              <a:t>E-mail </a:t>
            </a:r>
            <a:r>
              <a:rPr lang="ja-JP" altLang="pt-BR" sz="800" dirty="0">
                <a:latin typeface="+mj-lt"/>
                <a:ea typeface="+mn-ea"/>
              </a:rPr>
              <a:t>： </a:t>
            </a:r>
            <a:r>
              <a:rPr lang="pt-BR" altLang="ja-JP" sz="800" dirty="0" smtClean="0">
                <a:latin typeface="+mj-lt"/>
                <a:ea typeface="+mn-ea"/>
              </a:rPr>
              <a:t>blueisao@hotmail.com</a:t>
            </a:r>
            <a:r>
              <a:rPr lang="ja-JP" altLang="en-US" sz="800" dirty="0" smtClean="0">
                <a:latin typeface="+mj-lt"/>
                <a:ea typeface="+mn-ea"/>
              </a:rPr>
              <a:t> </a:t>
            </a:r>
            <a:endParaRPr lang="ko-KR" altLang="ja-JP" sz="800" dirty="0">
              <a:latin typeface="+mj-lt"/>
              <a:ea typeface="+mn-ea"/>
            </a:endParaRPr>
          </a:p>
        </p:txBody>
      </p:sp>
      <p:sp>
        <p:nvSpPr>
          <p:cNvPr id="17" name="직사각형 18"/>
          <p:cNvSpPr>
            <a:spLocks noChangeArrowheads="1"/>
          </p:cNvSpPr>
          <p:nvPr/>
        </p:nvSpPr>
        <p:spPr bwMode="auto">
          <a:xfrm>
            <a:off x="493914" y="1208584"/>
            <a:ext cx="3384376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Bef>
                <a:spcPct val="20000"/>
              </a:spcBef>
            </a:pPr>
            <a:r>
              <a:rPr lang="en-US" altLang="ko-KR" sz="800" b="1" dirty="0">
                <a:latin typeface="+mj-lt"/>
                <a:ea typeface="+mn-ea"/>
              </a:rPr>
              <a:t>[</a:t>
            </a:r>
            <a:r>
              <a:rPr lang="ko-KR" altLang="en-US" sz="800" b="1" dirty="0" err="1">
                <a:latin typeface="+mj-lt"/>
                <a:ea typeface="+mn-ea"/>
              </a:rPr>
              <a:t>지자체</a:t>
            </a:r>
            <a:r>
              <a:rPr lang="en-US" altLang="ko-KR" sz="800" b="1" dirty="0">
                <a:latin typeface="+mj-lt"/>
                <a:ea typeface="+mn-ea"/>
              </a:rPr>
              <a:t>] </a:t>
            </a:r>
            <a:r>
              <a:rPr lang="ko-KR" altLang="en-US" sz="800" dirty="0" smtClean="0">
                <a:latin typeface="+mj-lt"/>
                <a:ea typeface="+mn-ea"/>
              </a:rPr>
              <a:t>담당자：이강일 </a:t>
            </a:r>
            <a:r>
              <a:rPr lang="en-US" altLang="ko-KR" sz="800" dirty="0">
                <a:latin typeface="+mj-lt"/>
                <a:ea typeface="+mn-ea"/>
              </a:rPr>
              <a:t>(</a:t>
            </a:r>
            <a:r>
              <a:rPr lang="ko-KR" altLang="en-US" sz="800" dirty="0">
                <a:latin typeface="+mj-lt"/>
                <a:ea typeface="+mn-ea"/>
              </a:rPr>
              <a:t>일본 </a:t>
            </a:r>
            <a:r>
              <a:rPr lang="ko-KR" altLang="en-US" sz="800" dirty="0" err="1">
                <a:latin typeface="+mj-lt"/>
                <a:ea typeface="+mn-ea"/>
              </a:rPr>
              <a:t>자치체국제화협회</a:t>
            </a:r>
            <a:r>
              <a:rPr lang="ko-KR" altLang="en-US" sz="800" dirty="0">
                <a:latin typeface="+mj-lt"/>
                <a:ea typeface="+mn-ea"/>
              </a:rPr>
              <a:t> 서울사무소</a:t>
            </a:r>
            <a:r>
              <a:rPr lang="en-US" altLang="ko-KR" sz="800" dirty="0">
                <a:latin typeface="+mj-lt"/>
                <a:ea typeface="+mn-ea"/>
              </a:rPr>
              <a:t>) </a:t>
            </a:r>
          </a:p>
          <a:p>
            <a:pPr>
              <a:lnSpc>
                <a:spcPts val="900"/>
              </a:lnSpc>
              <a:spcBef>
                <a:spcPct val="20000"/>
              </a:spcBef>
            </a:pPr>
            <a:r>
              <a:rPr lang="en-US" altLang="ko-KR" sz="800" dirty="0">
                <a:latin typeface="+mj-lt"/>
                <a:ea typeface="+mn-ea"/>
              </a:rPr>
              <a:t>TEL </a:t>
            </a:r>
            <a:r>
              <a:rPr lang="ko-KR" altLang="en-US" sz="800" dirty="0">
                <a:latin typeface="+mj-lt"/>
                <a:ea typeface="+mn-ea"/>
              </a:rPr>
              <a:t>： </a:t>
            </a:r>
            <a:r>
              <a:rPr lang="en-US" altLang="ko-KR" sz="800" dirty="0">
                <a:latin typeface="+mj-lt"/>
                <a:ea typeface="+mn-ea"/>
              </a:rPr>
              <a:t>02-733-5681</a:t>
            </a:r>
          </a:p>
          <a:p>
            <a:pPr>
              <a:lnSpc>
                <a:spcPts val="900"/>
              </a:lnSpc>
              <a:spcBef>
                <a:spcPct val="20000"/>
              </a:spcBef>
            </a:pPr>
            <a:r>
              <a:rPr lang="en-US" altLang="ko-KR" sz="800" dirty="0">
                <a:latin typeface="+mj-lt"/>
                <a:ea typeface="+mn-ea"/>
              </a:rPr>
              <a:t>FAX </a:t>
            </a:r>
            <a:r>
              <a:rPr lang="ko-KR" altLang="en-US" sz="800" dirty="0">
                <a:latin typeface="+mj-lt"/>
                <a:ea typeface="+mn-ea"/>
              </a:rPr>
              <a:t>： </a:t>
            </a:r>
            <a:r>
              <a:rPr lang="en-US" altLang="ko-KR" sz="800" dirty="0">
                <a:latin typeface="+mj-lt"/>
                <a:ea typeface="+mn-ea"/>
              </a:rPr>
              <a:t>02-732-8873</a:t>
            </a:r>
          </a:p>
          <a:p>
            <a:pPr>
              <a:lnSpc>
                <a:spcPts val="900"/>
              </a:lnSpc>
              <a:spcBef>
                <a:spcPct val="20000"/>
              </a:spcBef>
            </a:pPr>
            <a:r>
              <a:rPr lang="en-US" altLang="ko-KR" sz="800" dirty="0">
                <a:latin typeface="+mj-lt"/>
                <a:ea typeface="+mn-ea"/>
              </a:rPr>
              <a:t>E-mail </a:t>
            </a:r>
            <a:r>
              <a:rPr lang="ko-KR" altLang="en-US" sz="800" dirty="0">
                <a:latin typeface="+mj-lt"/>
                <a:ea typeface="+mn-ea"/>
              </a:rPr>
              <a:t>： </a:t>
            </a:r>
            <a:r>
              <a:rPr lang="en-US" altLang="ko-KR" sz="800" dirty="0">
                <a:latin typeface="+mj-lt"/>
                <a:ea typeface="+mn-ea"/>
              </a:rPr>
              <a:t>info@clair.or.kr</a:t>
            </a:r>
          </a:p>
        </p:txBody>
      </p:sp>
      <p:sp>
        <p:nvSpPr>
          <p:cNvPr id="19" name="Rectangle 1168"/>
          <p:cNvSpPr>
            <a:spLocks noChangeArrowheads="1"/>
          </p:cNvSpPr>
          <p:nvPr/>
        </p:nvSpPr>
        <p:spPr bwMode="auto">
          <a:xfrm>
            <a:off x="214313" y="8604250"/>
            <a:ext cx="6338887" cy="10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</a:pP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부스 운영 규정을 승낙하여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,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상기 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내용과 같이 한일축제한마당 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2017 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in Seoul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위원회에 참가신청 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및 계약을 체결합니다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.</a:t>
            </a:r>
          </a:p>
          <a:p>
            <a:pPr>
              <a:spcBef>
                <a:spcPts val="500"/>
              </a:spcBef>
            </a:pPr>
            <a:r>
              <a:rPr kumimoji="0" lang="en-US" altLang="ko-KR" sz="900" b="1" dirty="0">
                <a:latin typeface="Book Antiqua" pitchFamily="18" charset="0"/>
                <a:ea typeface="+mn-ea"/>
              </a:rPr>
              <a:t>                                                                                                        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                 		2017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년      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 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월     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   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일</a:t>
            </a:r>
          </a:p>
          <a:p>
            <a:pPr>
              <a:spcBef>
                <a:spcPts val="500"/>
              </a:spcBef>
            </a:pP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	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                                                                                                계약담당자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(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성명</a:t>
            </a: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)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                              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(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인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)</a:t>
            </a:r>
          </a:p>
          <a:p>
            <a:pPr>
              <a:spcBef>
                <a:spcPts val="500"/>
              </a:spcBef>
            </a:pPr>
            <a:endParaRPr kumimoji="0" lang="en-US" altLang="ko-KR" sz="900" b="1" dirty="0" smtClean="0">
              <a:latin typeface="Book Antiqua" pitchFamily="18" charset="0"/>
              <a:ea typeface="+mn-ea"/>
            </a:endParaRPr>
          </a:p>
          <a:p>
            <a:pPr>
              <a:spcBef>
                <a:spcPts val="500"/>
              </a:spcBef>
            </a:pPr>
            <a:r>
              <a:rPr kumimoji="0" lang="en-US" altLang="ko-KR" sz="900" b="1" dirty="0" smtClean="0">
                <a:latin typeface="Book Antiqua" pitchFamily="18" charset="0"/>
                <a:ea typeface="+mn-ea"/>
              </a:rPr>
              <a:t>(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본 계약서에 날인하신 분은 참가자를 대표하여 본 계약서를 수행하는 권리와 의무가 </a:t>
            </a:r>
            <a:r>
              <a:rPr kumimoji="0" lang="ko-KR" altLang="en-US" sz="900" b="1" dirty="0" smtClean="0">
                <a:latin typeface="Book Antiqua" pitchFamily="18" charset="0"/>
                <a:ea typeface="+mn-ea"/>
              </a:rPr>
              <a:t>부여된 것을 </a:t>
            </a:r>
            <a:r>
              <a:rPr kumimoji="0" lang="ko-KR" altLang="en-US" sz="900" b="1" dirty="0">
                <a:latin typeface="Book Antiqua" pitchFamily="18" charset="0"/>
                <a:ea typeface="+mn-ea"/>
              </a:rPr>
              <a:t>보증합니다</a:t>
            </a:r>
            <a:r>
              <a:rPr kumimoji="0" lang="en-US" altLang="ko-KR" sz="900" b="1" dirty="0">
                <a:latin typeface="Book Antiqua" pitchFamily="18" charset="0"/>
                <a:ea typeface="+mn-ea"/>
              </a:rPr>
              <a:t>.</a:t>
            </a:r>
            <a:r>
              <a:rPr kumimoji="0" lang="en-US" altLang="ja-JP" sz="900" b="1" dirty="0">
                <a:latin typeface="Book Antiqua" pitchFamily="18" charset="0"/>
                <a:ea typeface="+mn-ea"/>
              </a:rPr>
              <a:t>)</a:t>
            </a:r>
            <a:endParaRPr kumimoji="0" lang="en-US" altLang="ko-KR" sz="900" b="1" dirty="0">
              <a:latin typeface="Book Antiqua" pitchFamily="18" charset="0"/>
              <a:ea typeface="+mn-ea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391" y="200472"/>
            <a:ext cx="1270985" cy="26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6946</TotalTime>
  <Words>204</Words>
  <Application>Microsoft Office PowerPoint</Application>
  <PresentationFormat>A4 용지(210x297mm)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ＭＳ Ｐゴシック</vt:lpstr>
      <vt:lpstr>굴림</vt:lpstr>
      <vt:lpstr>맑은 고딕</vt:lpstr>
      <vt:lpstr>Arial</vt:lpstr>
      <vt:lpstr>Book Antiqua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박태신</dc:creator>
  <cp:lastModifiedBy>yun</cp:lastModifiedBy>
  <cp:revision>576</cp:revision>
  <cp:lastPrinted>2017-04-25T00:00:09Z</cp:lastPrinted>
  <dcterms:created xsi:type="dcterms:W3CDTF">2010-05-03T11:58:16Z</dcterms:created>
  <dcterms:modified xsi:type="dcterms:W3CDTF">2017-05-23T02:10:45Z</dcterms:modified>
</cp:coreProperties>
</file>